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34"/>
  </p:notesMasterIdLst>
  <p:sldIdLst>
    <p:sldId id="367" r:id="rId2"/>
    <p:sldId id="312" r:id="rId3"/>
    <p:sldId id="368" r:id="rId4"/>
    <p:sldId id="269" r:id="rId5"/>
    <p:sldId id="341" r:id="rId6"/>
    <p:sldId id="380" r:id="rId7"/>
    <p:sldId id="332" r:id="rId8"/>
    <p:sldId id="333" r:id="rId9"/>
    <p:sldId id="334" r:id="rId10"/>
    <p:sldId id="335" r:id="rId11"/>
    <p:sldId id="336" r:id="rId12"/>
    <p:sldId id="342" r:id="rId13"/>
    <p:sldId id="338" r:id="rId14"/>
    <p:sldId id="343" r:id="rId15"/>
    <p:sldId id="344" r:id="rId16"/>
    <p:sldId id="350" r:id="rId17"/>
    <p:sldId id="349" r:id="rId18"/>
    <p:sldId id="351" r:id="rId19"/>
    <p:sldId id="352" r:id="rId20"/>
    <p:sldId id="339" r:id="rId21"/>
    <p:sldId id="354" r:id="rId22"/>
    <p:sldId id="355" r:id="rId23"/>
    <p:sldId id="375" r:id="rId24"/>
    <p:sldId id="376" r:id="rId25"/>
    <p:sldId id="353" r:id="rId26"/>
    <p:sldId id="359" r:id="rId27"/>
    <p:sldId id="378" r:id="rId28"/>
    <p:sldId id="356" r:id="rId29"/>
    <p:sldId id="369" r:id="rId30"/>
    <p:sldId id="379" r:id="rId31"/>
    <p:sldId id="377" r:id="rId32"/>
    <p:sldId id="381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ECFF"/>
    <a:srgbClr val="FFCC99"/>
    <a:srgbClr val="0000CC"/>
    <a:srgbClr val="FF99CC"/>
    <a:srgbClr val="CCCCFF"/>
    <a:srgbClr val="FFFFCC"/>
    <a:srgbClr val="009900"/>
    <a:srgbClr val="FF33CC"/>
    <a:srgbClr val="A50021"/>
    <a:srgbClr val="EB1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24" autoAdjust="0"/>
  </p:normalViewPr>
  <p:slideViewPr>
    <p:cSldViewPr>
      <p:cViewPr>
        <p:scale>
          <a:sx n="66" d="100"/>
          <a:sy n="66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F7879-F6CE-45D9-8E00-6BBAB498FEC6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FD1FE-79D2-4766-A57D-CC74BE9CFE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11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ভিডিও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প্রদর্শনের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মনোযোগ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আকর্ষণ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তেতত্রিশ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চৌত্রিশ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নং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স্লাইটের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শিশু-কিশোরদের</a:t>
            </a:r>
            <a:r>
              <a:rPr lang="en-US" sz="1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ইন্টারনেট</a:t>
            </a:r>
            <a:r>
              <a:rPr lang="en-US" sz="1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sz="1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1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সমস্যা</a:t>
            </a:r>
            <a:r>
              <a:rPr lang="en-US" sz="1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সমাধানের</a:t>
            </a:r>
            <a:r>
              <a:rPr lang="en-US" sz="1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সহজাত</a:t>
            </a:r>
            <a:r>
              <a:rPr lang="en-US" sz="1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প্রবৃদ্ধি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হবে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9E14F9-DDCD-4650-982D-FD04B739563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সাত</a:t>
            </a:r>
            <a:r>
              <a:rPr lang="en-US" dirty="0" smtClean="0"/>
              <a:t> </a:t>
            </a:r>
            <a:r>
              <a:rPr lang="en-US" dirty="0" err="1" smtClean="0"/>
              <a:t>থেকে</a:t>
            </a:r>
            <a:r>
              <a:rPr lang="en-US" dirty="0" smtClean="0"/>
              <a:t> </a:t>
            </a:r>
            <a:r>
              <a:rPr lang="en-US" dirty="0" err="1" smtClean="0"/>
              <a:t>বার</a:t>
            </a:r>
            <a:r>
              <a:rPr lang="en-US" dirty="0" smtClean="0"/>
              <a:t> </a:t>
            </a:r>
            <a:r>
              <a:rPr lang="en-US" dirty="0" err="1" smtClean="0"/>
              <a:t>স্লাইটে</a:t>
            </a:r>
            <a:r>
              <a:rPr lang="en-US" baseline="0" dirty="0" smtClean="0"/>
              <a:t> ১ম </a:t>
            </a:r>
            <a:r>
              <a:rPr lang="en-US" baseline="0" dirty="0" err="1" smtClean="0"/>
              <a:t>ঘটনা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বর্ণনা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এগার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স্লাইটে</a:t>
            </a:r>
            <a:r>
              <a:rPr lang="en-US" baseline="0" dirty="0" smtClean="0"/>
              <a:t> ২য় </a:t>
            </a:r>
            <a:r>
              <a:rPr lang="en-US" baseline="0" dirty="0" err="1" smtClean="0"/>
              <a:t>ঘটনা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বর্ণনা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একক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মাথা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খাটানো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পদ্ধতির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মেধা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যাচাই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বাইশ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ইন্টারনেট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প্রাপ্তির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সমস্যা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সমাধানের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ক্ষেত্রসমূহ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বর্ণনা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তেইশ</a:t>
            </a:r>
            <a:r>
              <a:rPr lang="en-US" sz="1200" b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200" b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একত্রিশ</a:t>
            </a:r>
            <a:r>
              <a:rPr lang="en-US" sz="1200" b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1200" b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স্লাইটের</a:t>
            </a:r>
            <a:r>
              <a:rPr lang="en-US" sz="1200" b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1200" b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1200" b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1200" b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1200" b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1200" b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ইন্টারনেটভিক্তিক</a:t>
            </a:r>
            <a:r>
              <a:rPr lang="en-US" sz="1200" b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সেবাদানকারী</a:t>
            </a:r>
            <a:r>
              <a:rPr lang="en-US" sz="1200" b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প্রতিষ্ঠানসমূহের</a:t>
            </a:r>
            <a:r>
              <a:rPr lang="en-US" sz="1200" b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1200" b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200" b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জোড়ায়</a:t>
            </a:r>
            <a:r>
              <a:rPr lang="en-US" dirty="0" smtClean="0"/>
              <a:t> </a:t>
            </a:r>
            <a:r>
              <a:rPr lang="en-US" dirty="0" err="1" smtClean="0"/>
              <a:t>কাজের</a:t>
            </a:r>
            <a:r>
              <a:rPr lang="en-US" dirty="0" smtClean="0"/>
              <a:t> </a:t>
            </a:r>
            <a:r>
              <a:rPr lang="en-US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মেধা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যাচাই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9216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6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6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166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9216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6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6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18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9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19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9219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9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9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9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9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19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9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19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220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2201" name="Rectangle 41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202" name="Rectangle 4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203" name="Rectangle 4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19CFD5B-3570-4153-8235-1457CBD044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2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9" grpId="0"/>
      <p:bldP spid="92200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2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220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7EF248D-E451-4F13-83C6-AE5FE7E00E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0542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F976838-08B5-4314-AF2F-9379A4381A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61318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8054C6C-5491-494E-BBB9-9D36951829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9486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AD438C7-69C1-4EDE-9419-8FC5D87DFE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74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E8C82F3-A9C8-4983-8F1E-A6C0CA8089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951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CDDB718-6C8E-448E-9B88-ABC6A33481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7944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282999A-1BE6-429E-AC0B-F2566AE3DC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7070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A81F2A-BF18-4C14-BAD1-A35CE4C552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8487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2777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0FDDC8-9408-4883-B3E7-19D610AD44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9901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D70AE14-7463-48DD-ACA7-DC91B92719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3028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1850958" cy="187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357" y="-12357"/>
            <a:ext cx="1828800" cy="185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39000" y="-1"/>
            <a:ext cx="1905000" cy="193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51702" y="4965702"/>
            <a:ext cx="1879598" cy="190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ectangle 5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909" r:id="rId13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935867"/>
            <a:ext cx="7307705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পাঠটি শ্রেণিকক্ষে উপস্থাপনের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পরামর্শ ও দিক-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দেয়া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সম্মানিত শিক্ষকগণ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'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স্লাইড-নোটগুলো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'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বেন এবং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3200" dirty="0" smtClean="0"/>
              <a:t>5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চেপে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উপস্থাপন শুরু করতে পারেন।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পাশাপাশি আপনার নিজস্ব চিন্তা-চেতনা কনটেন্টকে আরো বেশী ফলপ্রসু করবে আশা করি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1" y="838200"/>
            <a:ext cx="7307705" cy="1323439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তাই স্লাইডটি হাইড অবস্থায় আছে।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2186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533400"/>
            <a:ext cx="8991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4400" b="1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400" b="1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4400" b="1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400" b="1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4400" dirty="0">
              <a:ln w="1778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E:\MOTIAR\Motiar improtant\motiar\ID Card Picture (Board College)\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43" y="2209800"/>
            <a:ext cx="3316514" cy="353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 bwMode="auto">
          <a:xfrm>
            <a:off x="4419600" y="1302841"/>
            <a:ext cx="3886200" cy="3650159"/>
          </a:xfrm>
          <a:prstGeom prst="wedgeEllipseCallout">
            <a:avLst>
              <a:gd name="adj1" fmla="val -84610"/>
              <a:gd name="adj2" fmla="val 25544"/>
            </a:avLst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800" dirty="0">
              <a:ln w="18415" cmpd="sng">
                <a:solidFill>
                  <a:srgbClr val="002060"/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0" y="1828800"/>
            <a:ext cx="2971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নায়ার</a:t>
            </a:r>
            <a:r>
              <a:rPr lang="en-US" sz="2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মাকে</a:t>
            </a:r>
            <a:r>
              <a:rPr lang="en-US" sz="2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জানায়</a:t>
            </a:r>
            <a:r>
              <a:rPr lang="en-US" sz="2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হাসপাতালের</a:t>
            </a:r>
            <a:r>
              <a:rPr lang="en-US" sz="2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2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ফোন</a:t>
            </a:r>
            <a:r>
              <a:rPr lang="en-US" sz="2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করেছে</a:t>
            </a:r>
            <a:r>
              <a:rPr lang="bn-BD" sz="2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নেওয়ায়</a:t>
            </a:r>
            <a:r>
              <a:rPr lang="en-US" sz="2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সুস্থ্য</a:t>
            </a:r>
            <a:r>
              <a:rPr lang="en-US" sz="2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ওঠেন</a:t>
            </a:r>
            <a:endParaRPr lang="en-US" sz="2800" dirty="0">
              <a:ln w="18415" cmpd="sng">
                <a:solidFill>
                  <a:srgbClr val="002060"/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4077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1524000"/>
            <a:ext cx="14927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u="sng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ঘটনা-২</a:t>
            </a:r>
            <a:r>
              <a:rPr lang="bn-BD" sz="4000" u="sng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u="sng" dirty="0">
              <a:ln w="18415" cmpd="sng">
                <a:solidFill>
                  <a:srgbClr val="00B050"/>
                </a:solidFill>
                <a:prstDash val="solid"/>
              </a:ln>
              <a:solidFill>
                <a:srgbClr val="00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1600" y="3183404"/>
            <a:ext cx="3810000" cy="1938992"/>
          </a:xfrm>
          <a:prstGeom prst="rect">
            <a:avLst/>
          </a:prstGeom>
          <a:solidFill>
            <a:srgbClr val="FFFFCC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সুজয়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মা-বাবা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ছুটিতে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সিঙ্গাপুরে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বেড়াতে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bn-BD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533400"/>
            <a:ext cx="8991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4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4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4400" dirty="0">
              <a:ln w="1778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21857"/>
            <a:ext cx="45720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09424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81600" y="2916704"/>
            <a:ext cx="3810000" cy="1938992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</a:ln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হঠা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সুজয়ের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অসুস্থ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হাসপাতালে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ভর্তি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endParaRPr lang="en-US" sz="40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1314" name="Picture 2" descr="C:\Users\Motiar\Desktop\111111111111111111111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33600"/>
            <a:ext cx="4198454" cy="3505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52400" y="533400"/>
            <a:ext cx="8991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4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4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4400" dirty="0">
              <a:ln w="1778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09424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05400" y="2691348"/>
            <a:ext cx="3810000" cy="3785652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</a:ln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তথ্যটি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ফেসবুকে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সিঙ্গপুরের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অবস্থানরত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অনেকে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দাঁড়ায়</a:t>
            </a:r>
            <a:endParaRPr lang="en-US" sz="40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2881" name="Picture 1" descr="C:\Users\Motiar\Desktop\fac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81200"/>
            <a:ext cx="4452937" cy="4495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477295" y="533400"/>
            <a:ext cx="72571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40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40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0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4000" dirty="0">
              <a:ln w="1778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40422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533400"/>
            <a:ext cx="5257800" cy="1200329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4343400"/>
            <a:ext cx="7772400" cy="1446550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44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sz="4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4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মিলটি</a:t>
            </a:r>
            <a:r>
              <a:rPr lang="en-US" sz="4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9330" name="Picture 2" descr="E:\MOTIAR\D,contennt Picture 2\pie_chart_stick_figure_runner_sm_w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905000"/>
            <a:ext cx="3733800" cy="20478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H="1">
            <a:off x="1117604" y="1529306"/>
            <a:ext cx="26875" cy="1876378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7575575" y="1535861"/>
            <a:ext cx="26875" cy="1876378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131459" y="1529306"/>
            <a:ext cx="6505379" cy="12123"/>
          </a:xfrm>
          <a:prstGeom prst="line">
            <a:avLst/>
          </a:prstGeom>
          <a:ln w="63500">
            <a:solidFill>
              <a:srgbClr val="FF0000"/>
            </a:solidFill>
            <a:prstDash val="dash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426565" y="1077069"/>
            <a:ext cx="0" cy="501964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8599" y="504704"/>
            <a:ext cx="8686801" cy="646331"/>
          </a:xfrm>
          <a:prstGeom prst="rect">
            <a:avLst/>
          </a:prstGeom>
          <a:solidFill>
            <a:srgbClr val="FFCC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u="sng" spc="150" dirty="0" err="1" smtClean="0">
                <a:ln w="11430">
                  <a:solidFill>
                    <a:srgbClr val="00206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b="1" u="sng" spc="150" dirty="0" smtClean="0">
                <a:ln w="11430">
                  <a:solidFill>
                    <a:srgbClr val="00206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spc="150" dirty="0" err="1" smtClean="0">
                <a:ln w="11430">
                  <a:solidFill>
                    <a:srgbClr val="00206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3600" b="1" u="sng" spc="150" dirty="0" smtClean="0">
                <a:ln w="11430">
                  <a:solidFill>
                    <a:srgbClr val="00206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spc="150" dirty="0" err="1" smtClean="0">
                <a:ln w="11430">
                  <a:solidFill>
                    <a:srgbClr val="00206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b="1" u="sng" spc="150" dirty="0" smtClean="0">
                <a:ln w="11430">
                  <a:solidFill>
                    <a:srgbClr val="00206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spc="150" dirty="0" err="1" smtClean="0">
                <a:ln w="11430">
                  <a:solidFill>
                    <a:srgbClr val="00206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u="sng" spc="150" dirty="0" smtClean="0">
                <a:ln w="11430">
                  <a:solidFill>
                    <a:srgbClr val="00206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spc="150" dirty="0" err="1" smtClean="0">
                <a:ln w="11430">
                  <a:solidFill>
                    <a:srgbClr val="00206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u="sng" spc="150" dirty="0" smtClean="0">
                <a:ln w="11430">
                  <a:solidFill>
                    <a:srgbClr val="00206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spc="150" dirty="0" err="1" smtClean="0">
                <a:ln w="11430">
                  <a:solidFill>
                    <a:srgbClr val="00206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প্রাপ্তির</a:t>
            </a:r>
            <a:r>
              <a:rPr lang="en-US" sz="3600" b="1" u="sng" spc="150" dirty="0" smtClean="0">
                <a:ln w="11430">
                  <a:solidFill>
                    <a:srgbClr val="00206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spc="150" dirty="0" err="1" smtClean="0">
                <a:ln w="11430">
                  <a:solidFill>
                    <a:srgbClr val="00206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ক্ষেত্রসমূহ</a:t>
            </a:r>
            <a:r>
              <a:rPr lang="en-US" sz="3600" b="1" u="sng" spc="150" dirty="0" smtClean="0">
                <a:ln w="11430">
                  <a:solidFill>
                    <a:srgbClr val="00206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u="sng" spc="150" dirty="0">
              <a:ln w="11430">
                <a:solidFill>
                  <a:srgbClr val="002060"/>
                </a:solidFill>
              </a:ln>
              <a:solidFill>
                <a:schemeClr val="accent4">
                  <a:lumMod val="1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6" descr="http://cms.somewhereinblog.net/ciu/image/111605/xlarge/?token_id=81c919b465bac1a18954fde953f689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850" y="3570369"/>
            <a:ext cx="2479907" cy="1598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38" y="3503852"/>
            <a:ext cx="2534568" cy="1685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030469" y="5089269"/>
            <a:ext cx="1407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n w="0"/>
                <a:solidFill>
                  <a:schemeClr val="accent4">
                    <a:lumMod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শিক্ষাক্ষেত্রে</a:t>
            </a:r>
            <a:endParaRPr lang="en-US" sz="2800" dirty="0">
              <a:ln w="0"/>
              <a:solidFill>
                <a:schemeClr val="accent4">
                  <a:lumMod val="1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444415" y="1541429"/>
            <a:ext cx="6188" cy="640650"/>
          </a:xfrm>
          <a:prstGeom prst="straightConnector1">
            <a:avLst/>
          </a:prstGeom>
          <a:ln w="44450">
            <a:solidFill>
              <a:srgbClr val="FF0000"/>
            </a:solidFill>
            <a:prstDash val="sysDash"/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730305" y="5101253"/>
            <a:ext cx="2400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n w="0"/>
                <a:solidFill>
                  <a:schemeClr val="accent4">
                    <a:lumMod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যোগাযোগ</a:t>
            </a:r>
            <a:endParaRPr lang="en-US" sz="2800" dirty="0">
              <a:ln w="0"/>
              <a:solidFill>
                <a:schemeClr val="accent4">
                  <a:lumMod val="1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335" y="2097426"/>
            <a:ext cx="2458796" cy="16327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1" name="Straight Arrow Connector 50"/>
          <p:cNvCxnSpPr/>
          <p:nvPr/>
        </p:nvCxnSpPr>
        <p:spPr>
          <a:xfrm flipH="1">
            <a:off x="4393439" y="1583826"/>
            <a:ext cx="26875" cy="1876378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906541" y="1529306"/>
            <a:ext cx="6188" cy="640650"/>
          </a:xfrm>
          <a:prstGeom prst="straightConnector1">
            <a:avLst/>
          </a:prstGeom>
          <a:ln w="44450">
            <a:solidFill>
              <a:srgbClr val="FF0000"/>
            </a:solidFill>
            <a:prstDash val="sysDash"/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868" y="3492483"/>
            <a:ext cx="2594758" cy="1691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957" y="2020860"/>
            <a:ext cx="2343168" cy="16320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6" name="TextBox 55"/>
          <p:cNvSpPr txBox="1"/>
          <p:nvPr/>
        </p:nvSpPr>
        <p:spPr>
          <a:xfrm>
            <a:off x="1459122" y="3119680"/>
            <a:ext cx="1754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n w="0"/>
                <a:solidFill>
                  <a:schemeClr val="accent4">
                    <a:lumMod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চিকিৎসাক্ষেত্রে</a:t>
            </a:r>
            <a:endParaRPr lang="en-US" sz="2800" dirty="0">
              <a:ln w="0"/>
              <a:solidFill>
                <a:schemeClr val="accent4">
                  <a:lumMod val="1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695334" y="5095602"/>
            <a:ext cx="1279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n w="0"/>
                <a:solidFill>
                  <a:schemeClr val="accent4">
                    <a:lumMod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কৃষিক্ষেত্রে</a:t>
            </a:r>
            <a:endParaRPr lang="en-US" sz="2800" dirty="0">
              <a:ln w="0"/>
              <a:solidFill>
                <a:schemeClr val="accent4">
                  <a:lumMod val="1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992244" y="3113458"/>
            <a:ext cx="1731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n w="0"/>
                <a:solidFill>
                  <a:schemeClr val="accent4">
                    <a:lumMod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বিনোদনক্ষেত্রে</a:t>
            </a:r>
            <a:endParaRPr lang="en-US" sz="2800" dirty="0">
              <a:ln w="0"/>
              <a:solidFill>
                <a:schemeClr val="accent4">
                  <a:lumMod val="1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048"/>
          <p:cNvGrpSpPr/>
          <p:nvPr/>
        </p:nvGrpSpPr>
        <p:grpSpPr>
          <a:xfrm>
            <a:off x="976681" y="5087863"/>
            <a:ext cx="7170996" cy="650827"/>
            <a:chOff x="1030469" y="5181992"/>
            <a:chExt cx="7170996" cy="650827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1030469" y="5791751"/>
              <a:ext cx="7170996" cy="0"/>
            </a:xfrm>
            <a:prstGeom prst="line">
              <a:avLst/>
            </a:prstGeom>
            <a:ln w="63500">
              <a:solidFill>
                <a:srgbClr val="FF0000"/>
              </a:solidFill>
              <a:prstDash val="dash"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1030469" y="5203138"/>
              <a:ext cx="0" cy="629681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ash"/>
              <a:tailEnd type="triangle"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V="1">
              <a:off x="8201465" y="5181992"/>
              <a:ext cx="0" cy="629681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ash"/>
              <a:tailEnd type="triangle"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Rectangle 70"/>
          <p:cNvSpPr/>
          <p:nvPr/>
        </p:nvSpPr>
        <p:spPr>
          <a:xfrm>
            <a:off x="762000" y="6015335"/>
            <a:ext cx="7391401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এছাড়াও আরও অনেক ক্ষেত্রে তথ্য </a:t>
            </a:r>
            <a:r>
              <a:rPr lang="en-US" sz="3200" b="1" dirty="0" err="1" smtClean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3200" b="1" dirty="0" smtClean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b="1" dirty="0" smtClean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0"/>
              <a:solidFill>
                <a:schemeClr val="accent4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13839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56" grpId="0"/>
      <p:bldP spid="57" grpId="0"/>
      <p:bldP spid="58" grpId="0"/>
      <p:bldP spid="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83314" y="2836493"/>
            <a:ext cx="4038600" cy="19389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HeroicExtremeLeftFacing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দৈন্দন্দিন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হাতিয়ার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533400"/>
            <a:ext cx="8445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ইন্টারনেটভিক্তিক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সেবাদানকারী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32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4" name="Picture 2" descr="E:\MOTIAR\Motiar D. Content\Class 9 ICT Doc &amp; Picture\Picture\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00200"/>
            <a:ext cx="3810000" cy="4411579"/>
          </a:xfrm>
          <a:prstGeom prst="rect">
            <a:avLst/>
          </a:prstGeom>
          <a:ln w="88900" cap="sq" cmpd="thickThin">
            <a:solidFill>
              <a:srgbClr val="00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7720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00600" y="2743200"/>
            <a:ext cx="3352800" cy="2554545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533400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ইন্টারনেটভিক্তিক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সেবাদানকারী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32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8306" name="Picture 2" descr="E:\MOTIAR\D,contennt Picture 2\ict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4191000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720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5000" y="3172361"/>
            <a:ext cx="3352800" cy="1938992"/>
          </a:xfrm>
          <a:prstGeom prst="rect">
            <a:avLst/>
          </a:prstGeom>
          <a:solidFill>
            <a:srgbClr val="FFCC99"/>
          </a:solidFill>
          <a:ln>
            <a:solidFill>
              <a:schemeClr val="accent4">
                <a:lumMod val="10000"/>
              </a:schemeClr>
            </a:solidFill>
          </a:ln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খুজলে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পায়</a:t>
            </a:r>
            <a:endParaRPr lang="en-US" sz="40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3970" name="Picture 2" descr="E:\MOTIAR\Motiar D. Content\Class Viii\Picture\পাঠ ৪৬ দৈন্ন্দিন সমস্যা\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4686300" cy="4495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152400" y="533400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ইন্টারনেটভিক্তিক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সেবাদানকারী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32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720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C:\Users\Motiar\Desktop\Capture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1" y="1219200"/>
            <a:ext cx="4648200" cy="4343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5562600" y="2286000"/>
            <a:ext cx="3352800" cy="3170099"/>
          </a:xfrm>
          <a:prstGeom prst="rect">
            <a:avLst/>
          </a:prstGeom>
          <a:solidFill>
            <a:srgbClr val="FFCC99"/>
          </a:solidFill>
          <a:ln>
            <a:solidFill>
              <a:schemeClr val="accent4">
                <a:lumMod val="10000"/>
              </a:schemeClr>
            </a:solidFill>
          </a:ln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গুগল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খুজে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533400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ইন্টারনেটভিক্তিক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সেবাদানকারী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32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38829" y="502254"/>
            <a:ext cx="426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bn-BD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14" descr="retired_greg_working__a_ha_bb0z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71914"/>
            <a:ext cx="4146928" cy="32146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1184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5000" y="3172361"/>
            <a:ext cx="3352800" cy="2554545"/>
          </a:xfrm>
          <a:prstGeom prst="rect">
            <a:avLst/>
          </a:prstGeom>
          <a:solidFill>
            <a:srgbClr val="FFCC99"/>
          </a:solidFill>
          <a:ln>
            <a:solidFill>
              <a:schemeClr val="accent4">
                <a:lumMod val="10000"/>
              </a:schemeClr>
            </a:solidFill>
          </a:ln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পিপিলিকা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খুজে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endParaRPr lang="en-US" sz="40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3122" name="Picture 2" descr="C:\Users\Motiar\Desktop\Cap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139202"/>
            <a:ext cx="5105400" cy="40329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52400" y="533400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ইন্টারনেটভিক্তিক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সেবাদানকারী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32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720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81600" y="3172361"/>
            <a:ext cx="3886200" cy="2554545"/>
          </a:xfrm>
          <a:prstGeom prst="rect">
            <a:avLst/>
          </a:prstGeom>
          <a:solidFill>
            <a:srgbClr val="FFCC99"/>
          </a:solidFill>
          <a:ln>
            <a:solidFill>
              <a:schemeClr val="accent4">
                <a:lumMod val="10000"/>
              </a:schemeClr>
            </a:solidFill>
          </a:ln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endParaRPr lang="en-US" sz="40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533400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2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32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ইন্টারনেটভিক্তিক</a:t>
            </a:r>
            <a:r>
              <a:rPr lang="en-US" sz="32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সেবাদানকারী</a:t>
            </a:r>
            <a:r>
              <a:rPr lang="en-US" sz="32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320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4994" name="Picture 2" descr="E:\MOTIAR\Motiar D. Content\Class Viii\Picture\পাঠ ৪৬ দৈন্ন্দিন সমস্যা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52600"/>
            <a:ext cx="4511040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720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88857" y="2247075"/>
            <a:ext cx="3886200" cy="2308324"/>
          </a:xfrm>
          <a:prstGeom prst="rect">
            <a:avLst/>
          </a:prstGeom>
          <a:solidFill>
            <a:srgbClr val="FFCC99"/>
          </a:solidFill>
          <a:ln>
            <a:solidFill>
              <a:schemeClr val="accent4">
                <a:lumMod val="10000"/>
              </a:schemeClr>
            </a:solidFill>
          </a:ln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ওলফ্রাম</a:t>
            </a:r>
            <a:r>
              <a:rPr lang="en-US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আলফা</a:t>
            </a:r>
            <a:r>
              <a:rPr lang="en-US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সাইট</a:t>
            </a:r>
            <a:endParaRPr lang="en-US" sz="36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5890" name="Picture 2" descr="C:\Users\Motiar\Desktop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09800"/>
            <a:ext cx="4346858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99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52400" y="533400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ইন্টারনেটভিক্তিক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সেবাদানকারী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32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720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81600" y="3172361"/>
            <a:ext cx="3886200" cy="1754326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</a:ln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বাহাদুরী</a:t>
            </a:r>
            <a:r>
              <a:rPr lang="en-US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প্রাপ্তিতে</a:t>
            </a:r>
            <a:r>
              <a:rPr lang="en-US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প্রদানে</a:t>
            </a:r>
            <a:r>
              <a:rPr lang="en-US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E:\MOTIAR\Motiar D. Content\Class Viii\Picture\পাঠ ৪৬ দৈন্ন্দিন সমস্যা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4419600" cy="4495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" y="533400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ইন্টারনেটভিক্তিক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সেবাদানকারী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32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720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MOTIAR\D,contennt Picture 2\facrbook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391400" cy="2667000"/>
          </a:xfrm>
          <a:prstGeom prst="rect">
            <a:avLst/>
          </a:prstGeom>
          <a:ln w="127000" cap="sq">
            <a:solidFill>
              <a:srgbClr val="66FF6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MOTIAR\Board\j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371600"/>
            <a:ext cx="7467600" cy="281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2" descr="E:\MOTIAR\Board\Picture\t 1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1" y="1447800"/>
            <a:ext cx="7467599" cy="2895599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1854200" y="4601028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ওয়েবসাইট</a:t>
            </a:r>
            <a:endParaRPr lang="en-US" sz="36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19300" y="4661539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যশোরের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ওয়েবসাইট</a:t>
            </a:r>
            <a:endParaRPr lang="en-US" sz="36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4728248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বাতায়নের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ব্লগ</a:t>
            </a:r>
            <a:endParaRPr lang="en-US" sz="36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5486400"/>
            <a:ext cx="8763000" cy="954107"/>
          </a:xfrm>
          <a:prstGeom prst="rect">
            <a:avLst/>
          </a:prstGeom>
          <a:solidFill>
            <a:srgbClr val="FFFFCC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অনেকেই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অভিজ্ঞতা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ব্লগ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পরবর্তিতে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অন্যরা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5106" name="Picture 2" descr="C:\Users\Motiar\Desktop\Captur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7662" y="1288370"/>
            <a:ext cx="8143875" cy="329088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323974" y="4670286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দ্রব্য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ক্রয়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বিক্রয়ের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ওয়েবসাইট</a:t>
            </a:r>
            <a:endParaRPr lang="en-US" dirty="0">
              <a:solidFill>
                <a:schemeClr val="accent4">
                  <a:lumMod val="1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35170" name="Picture 2" descr="C:\Users\Motiar\Desktop\Capture 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1228725"/>
            <a:ext cx="8229599" cy="32766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531030" y="4753873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ফোন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32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2" descr="E:\MOTIAR\Motiar D. Content\Class Viii\Picture\পাঠ ৪৬ দৈন্ন্দিন সমস্যা\EN_MDaemon-WorldClient-Web-Based-Email-Client_GUI-WorldClient-Them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2" y="1143000"/>
            <a:ext cx="7572375" cy="3362325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562099" y="4723095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ই-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মেইল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ভিত্তিক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কেন্দ্র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dirty="0">
              <a:solidFill>
                <a:schemeClr val="accent4">
                  <a:lumMod val="1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400" y="381000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ইন্টারনেটভিক্তিক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সেবাদানকারী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32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720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5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25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5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1" dur="25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  <p:bldP spid="15" grpId="0"/>
      <p:bldP spid="15" grpId="1"/>
      <p:bldP spid="16" grpId="0"/>
      <p:bldP spid="16" grpId="1"/>
      <p:bldP spid="18" grpId="0"/>
      <p:bldP spid="18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81000"/>
            <a:ext cx="4724400" cy="923330"/>
          </a:xfrm>
          <a:prstGeom prst="rect">
            <a:avLst/>
          </a:prstGeom>
          <a:solidFill>
            <a:srgbClr val="CCECFF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n>
                <a:solidFill>
                  <a:schemeClr val="tx1"/>
                </a:solidFill>
              </a:ln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24961"/>
            <a:ext cx="8534400" cy="707886"/>
          </a:xfrm>
          <a:prstGeom prst="rect">
            <a:avLst/>
          </a:prstGeom>
          <a:solidFill>
            <a:srgbClr val="FFCC99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ভিডিও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গেম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সমস্যা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সমাধান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দক্ষতা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বাড়ায়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?</a:t>
            </a:r>
            <a:endParaRPr lang="en-US" sz="4000" dirty="0">
              <a:solidFill>
                <a:schemeClr val="accent4">
                  <a:lumMod val="1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09570" name="Picture 2" descr="E:\MOTIAR\Motiar D. Content\Class Viii\Picture\পাঠ ৪৬ দৈন্ন্দিন সমস্যা\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676400"/>
            <a:ext cx="5410200" cy="2971800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3400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শিশু-কিশোরদের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ইন্টারনেট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সমস্যা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সমাধানের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সহজাত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প্রবৃদ্ধি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তৈরি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হয়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10594" name="Picture 2" descr="E:\MOTIAR\Motiar D. Content\Class Viii\Picture\পাঠ ৪৬ দৈন্ন্দিন সমস্যা\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514600"/>
            <a:ext cx="35814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586515" y="3139704"/>
            <a:ext cx="3886200" cy="1200329"/>
          </a:xfrm>
          <a:prstGeom prst="rect">
            <a:avLst/>
          </a:prstGeom>
          <a:solidFill>
            <a:srgbClr val="FFCC99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শিশুরা</a:t>
            </a:r>
            <a:r>
              <a:rPr lang="en-US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গেম</a:t>
            </a:r>
            <a:r>
              <a:rPr lang="en-US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খেলতে</a:t>
            </a:r>
            <a:r>
              <a:rPr lang="en-US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পছন্দ</a:t>
            </a:r>
            <a:r>
              <a:rPr lang="en-US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20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533400"/>
            <a:ext cx="876300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শিশু-কিশোরদের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ইন্টারনেট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সমস্যা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সমাধানের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সহজাত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প্রবৃদ্ধি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তৈরি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হয়</a:t>
            </a:r>
            <a:endParaRPr lang="en-US" sz="4000" dirty="0">
              <a:solidFill>
                <a:schemeClr val="accent4">
                  <a:lumMod val="1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43714" y="3172361"/>
            <a:ext cx="3886200" cy="2862322"/>
          </a:xfrm>
          <a:prstGeom prst="rect">
            <a:avLst/>
          </a:prstGeom>
          <a:solidFill>
            <a:srgbClr val="FFCC99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গেমগুলো</a:t>
            </a:r>
            <a:r>
              <a:rPr lang="en-US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এমনভাবে</a:t>
            </a:r>
            <a:r>
              <a:rPr lang="en-US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2642" name="Picture 2" descr="E:\MOTIAR\Motiar D. Content\Class Viii\Picture\পাঠ ৪৬ দৈন্ন্দিন সমস্যা\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133600"/>
            <a:ext cx="4495800" cy="403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720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953000" y="1524000"/>
            <a:ext cx="3810000" cy="1588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72476" y="609600"/>
            <a:ext cx="3174267" cy="830997"/>
          </a:xfrm>
          <a:prstGeom prst="rect">
            <a:avLst/>
          </a:prstGeom>
          <a:solidFill>
            <a:srgbClr val="00B050"/>
          </a:solidFill>
          <a:ln w="57150">
            <a:solidFill>
              <a:srgbClr val="FF9900"/>
            </a:solidFill>
          </a:ln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 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00259" y="2739847"/>
            <a:ext cx="4800600" cy="2308324"/>
          </a:xfrm>
          <a:prstGeom prst="rect">
            <a:avLst/>
          </a:prstGeom>
          <a:solidFill>
            <a:srgbClr val="FFCC99"/>
          </a:solidFill>
          <a:ln>
            <a:solidFill>
              <a:schemeClr val="accent4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মেয়ে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অপহৃত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উদ্ধার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b="1" spc="15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pic>
        <p:nvPicPr>
          <p:cNvPr id="10" name="Picture 3" descr="E:\MOTIAR\D,contennt Picture 2\Science 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4799"/>
            <a:ext cx="2057400" cy="1828801"/>
          </a:xfrm>
          <a:prstGeom prst="ellipse">
            <a:avLst/>
          </a:prstGeom>
          <a:ln w="63500" cap="rnd">
            <a:solidFill>
              <a:srgbClr val="A5002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MOTIAR\Motiar D. Content\Class Viii\Picture\পাঠ ৪৬ দৈন্ন্দিন সমস্যা\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656114"/>
            <a:ext cx="3276600" cy="3363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96315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839" y="2009601"/>
            <a:ext cx="3943762" cy="477054"/>
          </a:xfrm>
          <a:prstGeom prst="rect">
            <a:avLst/>
          </a:prstGeom>
          <a:solidFill>
            <a:srgbClr val="FFFFC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500" b="1" spc="50" dirty="0" smtClean="0">
                <a:ln w="0"/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500" b="1" spc="50" dirty="0" err="1" smtClean="0">
                <a:ln w="0"/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সুজয়</a:t>
            </a:r>
            <a:r>
              <a:rPr lang="en-US" sz="2500" b="1" spc="50" dirty="0" smtClean="0">
                <a:ln w="0"/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spc="50" dirty="0" err="1" smtClean="0">
                <a:ln w="0"/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500" b="1" spc="50" dirty="0" smtClean="0">
                <a:ln w="0"/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spc="50" dirty="0" err="1" smtClean="0">
                <a:ln w="0"/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বেড়াতে</a:t>
            </a:r>
            <a:r>
              <a:rPr lang="en-US" sz="2500" b="1" spc="50" dirty="0" smtClean="0">
                <a:ln w="0"/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spc="50" dirty="0" err="1" smtClean="0">
                <a:ln w="0"/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গিয়েছিল</a:t>
            </a:r>
            <a:r>
              <a:rPr lang="bn-BD" sz="2500" b="1" spc="50" dirty="0" smtClean="0">
                <a:ln w="0"/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2500" b="1" spc="50" dirty="0">
              <a:ln w="0"/>
              <a:solidFill>
                <a:schemeClr val="accent4">
                  <a:lumMod val="1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055" y="2725403"/>
            <a:ext cx="3034145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লন্ডনে</a:t>
            </a:r>
            <a:endParaRPr lang="en-US" sz="3200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587" y="3514136"/>
            <a:ext cx="3003613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সিঙ্গাপুরে</a:t>
            </a:r>
            <a:endParaRPr lang="en-US" sz="3200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5633" y="3514135"/>
            <a:ext cx="3292967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কানাডায়</a:t>
            </a:r>
            <a:endParaRPr lang="en-US" sz="32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5634" y="2739258"/>
            <a:ext cx="329296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জাপানে</a:t>
            </a:r>
            <a:endParaRPr lang="bn-BD" sz="32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75838" y="2803573"/>
            <a:ext cx="598219" cy="539132"/>
            <a:chOff x="5717597" y="1752600"/>
            <a:chExt cx="680605" cy="6096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60470" y="3456079"/>
            <a:ext cx="935819" cy="694030"/>
            <a:chOff x="7086600" y="4953652"/>
            <a:chExt cx="1037453" cy="914400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733800" y="379747"/>
            <a:ext cx="1727258" cy="1593974"/>
            <a:chOff x="4717473" y="948667"/>
            <a:chExt cx="3023434" cy="2860964"/>
          </a:xfrm>
        </p:grpSpPr>
        <p:sp>
          <p:nvSpPr>
            <p:cNvPr id="14" name="Oval 13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28700" y="1642408"/>
              <a:ext cx="2336552" cy="1513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772220" y="387226"/>
            <a:ext cx="1727258" cy="1593974"/>
            <a:chOff x="8225056" y="941740"/>
            <a:chExt cx="3023434" cy="2860964"/>
          </a:xfrm>
        </p:grpSpPr>
        <p:sp>
          <p:nvSpPr>
            <p:cNvPr id="17" name="Oval 16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619694" y="1636206"/>
              <a:ext cx="2391099" cy="1513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74686" y="3585181"/>
            <a:ext cx="541360" cy="503845"/>
            <a:chOff x="5717597" y="1752600"/>
            <a:chExt cx="680605" cy="6096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597430" y="2823688"/>
            <a:ext cx="578834" cy="503845"/>
            <a:chOff x="5717597" y="1752600"/>
            <a:chExt cx="680605" cy="6096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762000" y="609600"/>
            <a:ext cx="2667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spc="150" dirty="0" smtClean="0">
                <a:ln w="11430"/>
                <a:solidFill>
                  <a:schemeClr val="accent4">
                    <a:lumMod val="1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6000" b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7925" y="4286248"/>
            <a:ext cx="4957355" cy="477054"/>
          </a:xfrm>
          <a:prstGeom prst="rect">
            <a:avLst/>
          </a:prstGeom>
          <a:solidFill>
            <a:srgbClr val="FFFF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500" b="1" dirty="0" smtClean="0">
                <a:ln w="0"/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2500" b="1" dirty="0" smtClean="0">
                <a:ln w="0"/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500" b="1" dirty="0" err="1" smtClean="0">
                <a:ln w="0"/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সবথেকে</a:t>
            </a:r>
            <a:r>
              <a:rPr lang="en-US" sz="2500" b="1" dirty="0" smtClean="0">
                <a:ln w="0"/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/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2500" b="1" dirty="0" smtClean="0">
                <a:ln w="0"/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/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2500" b="1" dirty="0" smtClean="0">
                <a:ln w="0"/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/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2500" b="1" dirty="0" smtClean="0">
                <a:ln w="0"/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/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bn-BD" sz="2500" b="1" dirty="0" smtClean="0">
                <a:ln w="0"/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500" b="1" dirty="0">
              <a:ln w="0"/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199" y="4953000"/>
            <a:ext cx="3048001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BD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বিং </a:t>
            </a:r>
            <a:endParaRPr lang="en-US" sz="3200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33734" y="4946136"/>
            <a:ext cx="311486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ফায়ার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ফক্স</a:t>
            </a:r>
            <a:endParaRPr lang="en-US" sz="32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36608" y="5739825"/>
            <a:ext cx="3111992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ইয়াহু</a:t>
            </a:r>
            <a:endParaRPr lang="en-US" sz="3200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488" y="5773163"/>
            <a:ext cx="3033712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খ. </a:t>
            </a:r>
            <a:r>
              <a:rPr lang="bn-BD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গুগল</a:t>
            </a:r>
            <a:endParaRPr lang="en-US" sz="3200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93484" y="4984342"/>
            <a:ext cx="530452" cy="506818"/>
            <a:chOff x="5717597" y="1752600"/>
            <a:chExt cx="680605" cy="60960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547690" y="5681367"/>
            <a:ext cx="779433" cy="643233"/>
            <a:chOff x="7086600" y="4953652"/>
            <a:chExt cx="1037453" cy="914400"/>
          </a:xfrm>
        </p:grpSpPr>
        <p:cxnSp>
          <p:nvCxnSpPr>
            <p:cNvPr id="35" name="Straight Connector 34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807525" y="5778329"/>
            <a:ext cx="450275" cy="484717"/>
            <a:chOff x="5717597" y="1752600"/>
            <a:chExt cx="680605" cy="609600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4807525" y="4967646"/>
            <a:ext cx="450275" cy="484717"/>
            <a:chOff x="5717597" y="1752600"/>
            <a:chExt cx="680605" cy="60960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3772220" y="360770"/>
            <a:ext cx="1727258" cy="1593974"/>
            <a:chOff x="4717473" y="948667"/>
            <a:chExt cx="3023434" cy="2860964"/>
          </a:xfrm>
        </p:grpSpPr>
        <p:sp>
          <p:nvSpPr>
            <p:cNvPr id="44" name="Oval 43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028700" y="1642408"/>
              <a:ext cx="2336552" cy="1513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753816" y="359517"/>
            <a:ext cx="1727258" cy="1593974"/>
            <a:chOff x="8225056" y="941740"/>
            <a:chExt cx="3023434" cy="2860964"/>
          </a:xfrm>
        </p:grpSpPr>
        <p:sp>
          <p:nvSpPr>
            <p:cNvPr id="47" name="Oval 46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619694" y="1636206"/>
              <a:ext cx="2391099" cy="1513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3505200" y="6400800"/>
            <a:ext cx="2133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69520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/>
          <p:cNvSpPr txBox="1">
            <a:spLocks/>
          </p:cNvSpPr>
          <p:nvPr/>
        </p:nvSpPr>
        <p:spPr>
          <a:xfrm>
            <a:off x="1115518" y="1600200"/>
            <a:ext cx="3227882" cy="44958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12"/>
          <p:cNvSpPr txBox="1">
            <a:spLocks/>
          </p:cNvSpPr>
          <p:nvPr/>
        </p:nvSpPr>
        <p:spPr>
          <a:xfrm>
            <a:off x="4544288" y="1600200"/>
            <a:ext cx="3325978" cy="4476259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u="sng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পাঠ</a:t>
            </a: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noProof="0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noProof="0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noProof="0" dirty="0" smtClean="0">
              <a:ln/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en-US" sz="3600" b="1" i="0" u="none" strike="noStrike" kern="1200" cap="none" spc="0" normalizeH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kumimoji="0" lang="en-US" sz="2400" b="1" i="0" u="none" strike="noStrike" kern="1200" cap="none" spc="0" normalizeH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: ৪৬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: 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0033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4114800"/>
            <a:ext cx="3934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মতিয়ার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1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যশোর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endParaRPr lang="en-US" b="1" dirty="0" smtClean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motiarjessore@yahoo.com</a:t>
            </a:r>
          </a:p>
          <a:p>
            <a:pPr algn="ctr">
              <a:defRPr/>
            </a:pPr>
            <a:r>
              <a:rPr lang="en-US" sz="16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Mob: </a:t>
            </a:r>
            <a:r>
              <a:rPr lang="en-US" sz="16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01781-595759</a:t>
            </a:r>
            <a:endParaRPr lang="en-US" sz="16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5200" y="6248400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E:\MOTIAR\Motiar improtant\motiar\Motiar Picture\Sar01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1" y="2286414"/>
            <a:ext cx="1422399" cy="1828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52800" y="370114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876800"/>
            <a:ext cx="8001001" cy="1200329"/>
          </a:xfrm>
          <a:prstGeom prst="rect">
            <a:avLst/>
          </a:prstGeom>
          <a:solidFill>
            <a:srgbClr val="FFCC99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চাও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533398"/>
            <a:ext cx="4876800" cy="1015663"/>
          </a:xfrm>
          <a:prstGeom prst="rect">
            <a:avLst/>
          </a:prstGeom>
          <a:solidFill>
            <a:srgbClr val="FFFFCC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5" descr="E:\MOTIAR\D,contennt Picture 2\hom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-30332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MOTIAR\Motiar D. Content\Class Viii\Picture\পাঠ ৪৬ দৈন্ন্দিন সমস্যা\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905000"/>
            <a:ext cx="3048000" cy="26670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62633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9"/>
          <a:stretch/>
        </p:blipFill>
        <p:spPr>
          <a:xfrm>
            <a:off x="0" y="-140679"/>
            <a:ext cx="9144000" cy="74277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3064" y="-196952"/>
            <a:ext cx="851373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765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35004"/>
            <a:ext cx="29210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037582"/>
            <a:ext cx="8382000" cy="1077218"/>
          </a:xfrm>
          <a:prstGeom prst="rect">
            <a:avLst/>
          </a:prstGeom>
          <a:solidFill>
            <a:srgbClr val="CCECFF"/>
          </a:solidFill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095" y="4373941"/>
            <a:ext cx="8572500" cy="1815882"/>
          </a:xfrm>
          <a:prstGeom prst="rect">
            <a:avLst/>
          </a:pr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 মোঃ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কবির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টিটিসি,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ঢাকা</a:t>
            </a:r>
            <a:endParaRPr lang="bn-IN" sz="28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মোঃ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সহকারি </a:t>
            </a:r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অধ্যাপক, টিটিসি,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পাবনা</a:t>
            </a:r>
            <a:endParaRPr lang="en-US" sz="2800" b="1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 মির্জা মোঃ দিদারুল আ</a:t>
            </a:r>
            <a:r>
              <a:rPr lang="en-US" sz="2800" b="1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নাম</a:t>
            </a:r>
            <a:r>
              <a:rPr lang="bn-BD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টিটিসি, </a:t>
            </a:r>
            <a:r>
              <a:rPr lang="bn-BD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ঢাকা</a:t>
            </a:r>
            <a:endParaRPr lang="en-US" sz="2800" b="1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মো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.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খান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),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খুলনা</a:t>
            </a:r>
            <a:endParaRPr lang="bn-BD" sz="28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76400"/>
            <a:ext cx="8212282" cy="120032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00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5350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9599" y="3772525"/>
            <a:ext cx="8001001" cy="144655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ভিডিওটিতে</a:t>
            </a: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দেখলাম</a:t>
            </a: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485884"/>
              </p:ext>
            </p:extLst>
          </p:nvPr>
        </p:nvGraphicFramePr>
        <p:xfrm>
          <a:off x="3962400" y="20574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057400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91113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304800" y="533400"/>
            <a:ext cx="8480759" cy="1734458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দৈনন্দিন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সমস্যা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সমাধানে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</a:p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ইন্টারনেটের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ভূমিকা</a:t>
            </a:r>
            <a:endParaRPr kumimoji="0" lang="en-US" sz="4400" b="1" i="0" u="none" strike="noStrike" kern="1200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4098" name="Picture 2" descr="E:\MOTIAR\Motiar D. Content\Class Viii\Picture\পাঠ ৪৬ দৈন্ন্দিন সমস্যা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2438400"/>
            <a:ext cx="7109159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7234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Callout 5"/>
          <p:cNvSpPr/>
          <p:nvPr/>
        </p:nvSpPr>
        <p:spPr bwMode="auto">
          <a:xfrm>
            <a:off x="1219200" y="304800"/>
            <a:ext cx="6705600" cy="1371600"/>
          </a:xfrm>
          <a:prstGeom prst="downArrowCallout">
            <a:avLst>
              <a:gd name="adj1" fmla="val 49060"/>
              <a:gd name="adj2" fmla="val 31015"/>
              <a:gd name="adj3" fmla="val 22431"/>
              <a:gd name="adj4" fmla="val 67553"/>
            </a:avLst>
          </a:prstGeom>
          <a:solidFill>
            <a:srgbClr val="FFCC99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dirty="0" err="1" smtClean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ln w="11430"/>
              <a:solidFill>
                <a:schemeClr val="accent4">
                  <a:lumMod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81000" y="1981200"/>
            <a:ext cx="8382000" cy="3352800"/>
          </a:xfrm>
          <a:prstGeom prst="roundRect">
            <a:avLst>
              <a:gd name="adj" fmla="val 9173"/>
            </a:avLst>
          </a:prstGeom>
          <a:solidFill>
            <a:srgbClr val="CCCCFF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623888" indent="-623888" algn="just">
              <a:defRPr/>
            </a:pPr>
            <a:r>
              <a:rPr lang="bn-BD" sz="4000" b="1" dirty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b="1" dirty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bn-BD" sz="4000" b="1" dirty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905"/>
              <a:solidFill>
                <a:schemeClr val="accent4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r>
              <a:rPr lang="en-US" sz="3200" b="1" dirty="0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b="1" dirty="0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dirty="0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b="1" dirty="0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3200" b="1" dirty="0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200" b="1" dirty="0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b="1" dirty="0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200" b="1" dirty="0" smtClean="0">
              <a:ln w="1905"/>
              <a:solidFill>
                <a:schemeClr val="accent4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r>
              <a:rPr lang="en-US" sz="3200" b="1" dirty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dirty="0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b="1" dirty="0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3200" b="1" dirty="0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b="1" dirty="0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3200" b="1" dirty="0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b="1" dirty="0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3200" b="1" dirty="0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b="1" dirty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en-US" sz="3200" b="1" dirty="0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628650" indent="-628650" algn="just">
              <a:defRPr/>
            </a:pPr>
            <a:r>
              <a:rPr lang="en-US" sz="3200" b="1" dirty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b="1" dirty="0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dirty="0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200" b="1" dirty="0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b="1" dirty="0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3200" b="1" dirty="0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200" b="1" dirty="0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bn-BD" sz="3200" b="1" dirty="0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3200" b="1" dirty="0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3504397407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600200"/>
            <a:ext cx="1467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u="sng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ঘটনা-১</a:t>
            </a:r>
            <a:r>
              <a:rPr lang="bn-BD" sz="4000" u="sng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u="sng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3400" y="3429000"/>
            <a:ext cx="3810000" cy="1323439"/>
          </a:xfrm>
          <a:prstGeom prst="rect">
            <a:avLst/>
          </a:prstGeom>
          <a:solidFill>
            <a:srgbClr val="FFFFCC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নায়ারের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গভীর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রাতে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অসুস্থ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পড়েন</a:t>
            </a:r>
            <a:endParaRPr lang="en-US" sz="40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1857" name="Picture 1" descr="C:\Users\Motiar\Desktop\p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667000"/>
            <a:ext cx="3276600" cy="3429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52400" y="533400"/>
            <a:ext cx="8991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4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4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4400" dirty="0">
              <a:ln w="1778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23370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533400"/>
            <a:ext cx="8991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4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4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4400" dirty="0">
              <a:ln w="1778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438400"/>
            <a:ext cx="3810000" cy="2554545"/>
          </a:xfrm>
          <a:prstGeom prst="rect">
            <a:avLst/>
          </a:prstGeom>
          <a:solidFill>
            <a:srgbClr val="FFFFCC"/>
          </a:solidFill>
          <a:ln>
            <a:solidFill>
              <a:schemeClr val="accent4">
                <a:lumMod val="10000"/>
              </a:schemeClr>
            </a:solidFill>
          </a:ln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নায়ারের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চেষ্ঠা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করেও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কারো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পারলেন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endParaRPr lang="en-US" sz="40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0833" name="Picture 1" descr="C:\Users\Motiar\Desktop\w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828800"/>
            <a:ext cx="3505200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41267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05400" y="3027268"/>
            <a:ext cx="3810000" cy="1938992"/>
          </a:xfrm>
          <a:prstGeom prst="rect">
            <a:avLst/>
          </a:prstGeom>
          <a:solidFill>
            <a:srgbClr val="FFFFCC"/>
          </a:solidFill>
          <a:ln w="38100">
            <a:solidFill>
              <a:schemeClr val="accent4">
                <a:lumMod val="10000"/>
              </a:schemeClr>
            </a:solidFill>
          </a:ln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হঠা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এ্যাম্বুলেন্স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হাজির</a:t>
            </a:r>
            <a:r>
              <a:rPr lang="en-US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endParaRPr lang="en-US" sz="40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9809" name="Picture 1" descr="C:\Users\Motiar\Desktop\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133600"/>
            <a:ext cx="4419600" cy="372632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52400" y="533400"/>
            <a:ext cx="8991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44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4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44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4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440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21244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2623</TotalTime>
  <Words>836</Words>
  <Application>Microsoft Office PowerPoint</Application>
  <PresentationFormat>On-screen Show (4:3)</PresentationFormat>
  <Paragraphs>133</Paragraphs>
  <Slides>32</Slides>
  <Notes>10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Globe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DiGiTAL ViSTA, Rajshahi.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Wellcome to our School At Slass X</dc:title>
  <dc:creator>RaTaN</dc:creator>
  <cp:lastModifiedBy>user</cp:lastModifiedBy>
  <cp:revision>388</cp:revision>
  <dcterms:created xsi:type="dcterms:W3CDTF">2012-09-29T03:24:25Z</dcterms:created>
  <dcterms:modified xsi:type="dcterms:W3CDTF">2016-08-10T02:40:03Z</dcterms:modified>
</cp:coreProperties>
</file>